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
  </p:notesMasterIdLst>
  <p:sldIdLst>
    <p:sldId id="256" r:id="rId2"/>
    <p:sldId id="257" r:id="rId3"/>
    <p:sldId id="262" r:id="rId4"/>
    <p:sldId id="260" r:id="rId5"/>
    <p:sldId id="258" r:id="rId6"/>
    <p:sldId id="263" r:id="rId7"/>
    <p:sldId id="274" r:id="rId8"/>
    <p:sldId id="265" r:id="rId9"/>
    <p:sldId id="266" r:id="rId10"/>
    <p:sldId id="261" r:id="rId11"/>
    <p:sldId id="264" r:id="rId12"/>
    <p:sldId id="267" r:id="rId13"/>
    <p:sldId id="268" r:id="rId14"/>
    <p:sldId id="271" r:id="rId15"/>
    <p:sldId id="270"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B050"/>
    <a:srgbClr val="00BA55"/>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5260"/>
  </p:normalViewPr>
  <p:slideViewPr>
    <p:cSldViewPr snapToGrid="0" snapToObjects="1">
      <p:cViewPr>
        <p:scale>
          <a:sx n="153" d="100"/>
          <a:sy n="153" d="100"/>
        </p:scale>
        <p:origin x="-1016" y="144"/>
      </p:cViewPr>
      <p:guideLst/>
    </p:cSldViewPr>
  </p:slideViewPr>
  <p:notesTextViewPr>
    <p:cViewPr>
      <p:scale>
        <a:sx n="1" d="1"/>
        <a:sy n="1" d="1"/>
      </p:scale>
      <p:origin x="0" y="-88"/>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Because different types of texts need to be processed differently, I needed a persistent way of associating a type with one (or potentially 2, for parallel sections) raw text strings and an XML string. </a:t>
            </a:r>
          </a:p>
          <a:p>
            <a:pPr marL="628650" lvl="1" indent="-171450">
              <a:buFontTx/>
              <a:buChar char="-"/>
            </a:pPr>
            <a:r>
              <a:rPr lang="en-US" baseline="0" dirty="0" smtClean="0"/>
              <a:t>I briefly considered using a </a:t>
            </a:r>
            <a:r>
              <a:rPr lang="en-US" baseline="0" dirty="0" err="1" smtClean="0"/>
              <a:t>dict</a:t>
            </a:r>
            <a:r>
              <a:rPr lang="en-US" baseline="0" dirty="0" smtClean="0"/>
              <a:t> or list but ultimately decided to write a </a:t>
            </a:r>
            <a:r>
              <a:rPr lang="en-US" baseline="0" dirty="0" err="1" smtClean="0"/>
              <a:t>ServThing</a:t>
            </a:r>
            <a:r>
              <a:rPr lang="en-US" baseline="0" dirty="0" smtClean="0"/>
              <a:t>() class</a:t>
            </a:r>
          </a:p>
          <a:p>
            <a:pPr marL="1085850" lvl="2" indent="-171450">
              <a:buFontTx/>
              <a:buChar char="-"/>
            </a:pPr>
            <a:r>
              <a:rPr lang="en-US" baseline="0" dirty="0" smtClean="0"/>
              <a:t>Reasons: ease of use and encapsulation of type-dependent processing to simplify the main method</a:t>
            </a:r>
          </a:p>
          <a:p>
            <a:pPr marL="1085850" lvl="2" indent="-171450">
              <a:buFontTx/>
              <a:buChar char="-"/>
            </a:pPr>
            <a:r>
              <a:rPr lang="en-US" baseline="0" dirty="0" smtClean="0"/>
              <a:t>E.g. each </a:t>
            </a:r>
            <a:r>
              <a:rPr lang="en-US" baseline="0" dirty="0" err="1" smtClean="0"/>
              <a:t>ServThing</a:t>
            </a:r>
            <a:r>
              <a:rPr lang="en-US" baseline="0" dirty="0" smtClean="0"/>
              <a:t> generates an XML representation of itself</a:t>
            </a:r>
          </a:p>
          <a:p>
            <a:pPr marL="1543050" lvl="3" indent="-171450">
              <a:buFontTx/>
              <a:buChar char="-"/>
            </a:pPr>
            <a:r>
              <a:rPr lang="en-US" baseline="0" dirty="0" smtClean="0"/>
              <a:t>It can do this because it knows its own type</a:t>
            </a:r>
          </a:p>
          <a:p>
            <a:pPr marL="1085850" lvl="2" indent="-171450">
              <a:buFontTx/>
              <a:buChar char="-"/>
            </a:pPr>
            <a:r>
              <a:rPr lang="en-US" baseline="0" dirty="0" smtClean="0"/>
              <a:t>Then, the caller can use </a:t>
            </a:r>
            <a:r>
              <a:rPr lang="en-US" baseline="0" dirty="0" err="1" smtClean="0"/>
              <a:t>thing.xml</a:t>
            </a:r>
            <a:r>
              <a:rPr lang="en-US" baseline="0" dirty="0" smtClean="0"/>
              <a:t> for any </a:t>
            </a:r>
            <a:r>
              <a:rPr lang="en-US" baseline="0" dirty="0" err="1" smtClean="0"/>
              <a:t>ServThing</a:t>
            </a:r>
            <a:r>
              <a:rPr lang="en-US" baseline="0" dirty="0" smtClean="0"/>
              <a:t> and be guaranteed a correct XML representation of the object</a:t>
            </a:r>
          </a:p>
          <a:p>
            <a:pPr marL="1543050" lvl="3" indent="-171450">
              <a:buFontTx/>
              <a:buChar char="-"/>
            </a:pPr>
            <a:r>
              <a:rPr lang="en-US" baseline="0" dirty="0" smtClean="0"/>
              <a:t>Reduce processing time by greatly reducing the amount of if statements needed to process one </a:t>
            </a:r>
            <a:r>
              <a:rPr lang="en-US" baseline="0" dirty="0" err="1" smtClean="0"/>
              <a:t>ServThing</a:t>
            </a:r>
            <a:endParaRPr lang="en-US" baseline="0" dirty="0" smtClean="0"/>
          </a:p>
          <a:p>
            <a:pPr marL="1543050" lvl="3" indent="-171450">
              <a:buFontTx/>
              <a:buChar char="-"/>
            </a:pPr>
            <a:r>
              <a:rPr lang="en-US" baseline="0" dirty="0" smtClean="0"/>
              <a:t>Especially important for iterative processing of </a:t>
            </a:r>
            <a:r>
              <a:rPr lang="en-US" baseline="0" dirty="0" err="1" smtClean="0"/>
              <a:t>ServThings</a:t>
            </a:r>
            <a:r>
              <a:rPr lang="en-US" baseline="0" dirty="0" smtClean="0"/>
              <a:t>, which is what my script does and is likely to be important in other applications</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94752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Subdivision</a:t>
            </a:r>
            <a:r>
              <a:rPr lang="en-US" baseline="0" dirty="0" smtClean="0"/>
              <a:t> of the text</a:t>
            </a:r>
          </a:p>
          <a:p>
            <a:r>
              <a:rPr lang="en-US" baseline="0" dirty="0" smtClean="0"/>
              <a:t>	Verses (smallest numbered subdivision)</a:t>
            </a:r>
          </a:p>
          <a:p>
            <a:r>
              <a:rPr lang="en-US" baseline="0" dirty="0" smtClean="0"/>
              <a:t>		light green boxes </a:t>
            </a:r>
          </a:p>
          <a:p>
            <a:r>
              <a:rPr lang="en-US" baseline="0" dirty="0" smtClean="0"/>
              <a:t>		corresponding XML tag is &lt;div type = </a:t>
            </a:r>
            <a:r>
              <a:rPr lang="en-US" baseline="0" dirty="0" err="1" smtClean="0"/>
              <a:t>textpart</a:t>
            </a:r>
            <a:r>
              <a:rPr lang="en-US" baseline="0" dirty="0" smtClean="0"/>
              <a:t>, subtype = verse&gt;</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corresponding XML tag is &lt;ab&gt;</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above</a:t>
            </a:r>
          </a:p>
          <a:p>
            <a:endParaRPr lang="en-US" baseline="0" dirty="0" smtClean="0"/>
          </a:p>
          <a:p>
            <a:endParaRPr lang="en-US" baseline="0" dirty="0" smtClean="0"/>
          </a:p>
          <a:p>
            <a:r>
              <a:rPr lang="en-US" baseline="0" dirty="0" smtClean="0"/>
              <a:t>Because the internal structure of each element (e.g. number of </a:t>
            </a:r>
            <a:r>
              <a:rPr lang="en-US" baseline="0" dirty="0" err="1" smtClean="0"/>
              <a:t>lemmata</a:t>
            </a:r>
            <a:r>
              <a:rPr lang="en-US" baseline="0" dirty="0" smtClean="0"/>
              <a:t> in a verse) is variable, it doesn’t make sense to put &lt;div&gt;s in the whole document, then &lt;ab&gt;s, then &lt;</a:t>
            </a:r>
            <a:r>
              <a:rPr lang="en-US" baseline="0" dirty="0" err="1" smtClean="0"/>
              <a:t>seg</a:t>
            </a:r>
            <a:r>
              <a:rPr lang="en-US" baseline="0" dirty="0" smtClean="0"/>
              <a:t>&gt;s like we did for prose.</a:t>
            </a:r>
          </a:p>
          <a:p>
            <a:endParaRPr lang="en-US" baseline="0" dirty="0" smtClean="0"/>
          </a:p>
          <a:p>
            <a:r>
              <a:rPr lang="en-US" baseline="0" dirty="0" smtClean="0"/>
              <a:t>Instead, the </a:t>
            </a:r>
            <a:r>
              <a:rPr lang="en-US" baseline="0" dirty="0" err="1" smtClean="0"/>
              <a:t>Servius</a:t>
            </a:r>
            <a:r>
              <a:rPr lang="en-US" baseline="0" dirty="0" smtClean="0"/>
              <a:t> script uses a nested loop structure. We start by getting a list of all verses in the document. Then, FOR EACH VERSE, we find all the </a:t>
            </a:r>
            <a:r>
              <a:rPr lang="en-US" baseline="0" dirty="0" err="1" smtClean="0"/>
              <a:t>lemmata</a:t>
            </a:r>
            <a:r>
              <a:rPr lang="en-US" baseline="0" dirty="0" smtClean="0"/>
              <a:t> pertaining to that verse</a:t>
            </a:r>
          </a:p>
          <a:p>
            <a:endParaRPr lang="en-US" baseline="0" dirty="0" smtClean="0"/>
          </a:p>
          <a:p>
            <a:r>
              <a:rPr lang="en-US" baseline="0" dirty="0" smtClean="0"/>
              <a:t>Similarly, FOR EACH LEMMA, we find all the sections in pertaining to that lemma. Detailed discussion on next slide.</a:t>
            </a:r>
          </a:p>
          <a:p>
            <a:endParaRPr lang="en-US" baseline="0" dirty="0" smtClean="0"/>
          </a:p>
          <a:p>
            <a:endParaRPr lang="en-US" baseline="0" dirty="0" smtClean="0"/>
          </a:p>
          <a:p>
            <a:r>
              <a:rPr lang="en-US" baseline="0" dirty="0" smtClean="0"/>
              <a:t>Get another screenshot that doesn't have red squiggles</a:t>
            </a:r>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programmer</a:t>
            </a:r>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Chose not to require additional numbering because traditional print editions don’t tend to</a:t>
            </a:r>
            <a:r>
              <a:rPr lang="en-US" baseline="0" dirty="0" smtClean="0"/>
              <a:t> number sections smaller than a verse, and we want to make creating the spreadsheet very intuitive for an editor who is used to working on print editions.</a:t>
            </a:r>
          </a:p>
          <a:p>
            <a:pPr marL="171450" indent="-171450">
              <a:buFontTx/>
              <a:buChar char="-"/>
            </a:pPr>
            <a:endParaRPr lang="en-US" baseline="0" dirty="0" smtClean="0"/>
          </a:p>
          <a:p>
            <a:pPr marL="171450" indent="-171450">
              <a:buFontTx/>
              <a:buChar char="-"/>
            </a:pPr>
            <a:r>
              <a:rPr lang="en-US" baseline="0" dirty="0" smtClean="0"/>
              <a:t>Ok, so I said that the time complexity of this operation is linear, but what does that MEAN?</a:t>
            </a:r>
          </a:p>
          <a:p>
            <a:pPr marL="628650" lvl="1" indent="-171450">
              <a:buFontTx/>
              <a:buChar char="-"/>
            </a:pPr>
            <a:r>
              <a:rPr lang="en-US" baseline="0" dirty="0" smtClean="0"/>
              <a:t>Computer scientists talk about algorithms in terms of theoretical complexity, which is the approximate mathematical relationship between the size of the input (n) and the running time of the algorithm. In reality, this theoretical number does not predict the exact runtime, but it shows the general trend as inputs get arbitrarily large</a:t>
            </a:r>
          </a:p>
          <a:p>
            <a:pPr marL="628650" lvl="1" indent="-171450">
              <a:buFontTx/>
              <a:buChar char="-"/>
            </a:pPr>
            <a:r>
              <a:rPr lang="en-US" baseline="0" dirty="0" smtClean="0"/>
              <a:t>In the CS world, an algorithm with linear time is REALLY, REALLY good. There are lots of problems (e.g. sorting a list of numbers) for which a linear solution isn’t possible. </a:t>
            </a:r>
          </a:p>
          <a:p>
            <a:pPr marL="628650" lvl="1" indent="-171450">
              <a:buFontTx/>
              <a:buChar char="-"/>
            </a:pPr>
            <a:r>
              <a:rPr lang="en-US" baseline="0" dirty="0" smtClean="0"/>
              <a:t>add a witty remark about how talking about complexity is like talk about the stemma to a room full of computer people</a:t>
            </a:r>
          </a:p>
          <a:p>
            <a:pPr marL="628650" lvl="1" indent="-171450">
              <a:buFontTx/>
              <a:buChar char="-"/>
            </a:pPr>
            <a:r>
              <a:rPr lang="en-US" baseline="0" dirty="0" smtClean="0"/>
              <a:t>trying to keep the complexity of this presentation linear</a:t>
            </a:r>
          </a:p>
        </p:txBody>
      </p:sp>
      <p:sp>
        <p:nvSpPr>
          <p:cNvPr id="4" name="Slide Number Placeholder 3"/>
          <p:cNvSpPr>
            <a:spLocks noGrp="1"/>
          </p:cNvSpPr>
          <p:nvPr>
            <p:ph type="sldNum" sz="quarter" idx="10"/>
          </p:nvPr>
        </p:nvSpPr>
        <p:spPr/>
        <p:txBody>
          <a:bodyPr/>
          <a:lstStyle/>
          <a:p>
            <a:fld id="{87A85001-02D4-C748-9D35-B44844BDBD9A}" type="slidenum">
              <a:rPr lang="en-US" smtClean="0"/>
              <a:t>13</a:t>
            </a:fld>
            <a:endParaRPr lang="en-US"/>
          </a:p>
        </p:txBody>
      </p:sp>
    </p:spTree>
    <p:extLst>
      <p:ext uri="{BB962C8B-B14F-4D97-AF65-F5344CB8AC3E}">
        <p14:creationId xmlns:p14="http://schemas.microsoft.com/office/powerpoint/2010/main" val="17981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15</a:t>
            </a:fld>
            <a:endParaRPr lang="en-US"/>
          </a:p>
        </p:txBody>
      </p:sp>
    </p:spTree>
    <p:extLst>
      <p:ext uri="{BB962C8B-B14F-4D97-AF65-F5344CB8AC3E}">
        <p14:creationId xmlns:p14="http://schemas.microsoft.com/office/powerpoint/2010/main" val="116621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16</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doing</a:t>
            </a:r>
          </a:p>
          <a:p>
            <a:pPr marL="171450" indent="-171450">
              <a:buFontTx/>
              <a:buChar char="-"/>
            </a:pPr>
            <a:r>
              <a:rPr lang="en-US" baseline="0" dirty="0" smtClean="0"/>
              <a:t>A traditional critical edition, which includes an edited version of an ancient text and possible alternate readings, is visually encoded data which is understandable by a person with relevant background. It is not machine readable.</a:t>
            </a:r>
          </a:p>
          <a:p>
            <a:pPr marL="171450" indent="-171450">
              <a:buFontTx/>
              <a:buChar char="-"/>
            </a:pPr>
            <a:r>
              <a:rPr lang="en-US" baseline="0" dirty="0" smtClean="0"/>
              <a:t>An XML-encoded edition is a machine readable representation of the same textual data. It allows us to use computers to visualize, analyze, and better understand the text.</a:t>
            </a:r>
          </a:p>
          <a:p>
            <a:pPr marL="171450" indent="-171450">
              <a:buFontTx/>
              <a:buChar char="-"/>
            </a:pPr>
            <a:r>
              <a:rPr lang="en-US" baseline="0" dirty="0" smtClean="0"/>
              <a:t>I have already developed a Python script to automate this process for simpler texts, like Caesar,.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why do we want to do this? </a:t>
            </a:r>
            <a:endParaRPr lang="en-US" baseline="0" dirty="0" smtClean="0"/>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t>
            </a:r>
            <a:r>
              <a:rPr lang="en-US" baseline="0" dirty="0" smtClean="0"/>
              <a:t>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Raise your hand if you enjoy typing </a:t>
            </a:r>
            <a:r>
              <a:rPr lang="en-US" baseline="0" dirty="0" smtClean="0"/>
              <a:t>hand-typing thousands of angle </a:t>
            </a:r>
            <a:r>
              <a:rPr lang="en-US" baseline="0" dirty="0" smtClean="0"/>
              <a:t>brackets</a:t>
            </a:r>
            <a:r>
              <a:rPr lang="en-US" baseline="0" dirty="0" smtClean="0"/>
              <a:t>!</a:t>
            </a:r>
          </a:p>
          <a:p>
            <a:pPr marL="171450" indent="-171450">
              <a:buFontTx/>
              <a:buChar char="-"/>
            </a:pPr>
            <a:endParaRPr lang="en-US" baseline="0" dirty="0" smtClean="0"/>
          </a:p>
          <a:p>
            <a:pPr marL="171450" indent="-171450">
              <a:buFontTx/>
              <a:buChar char="-"/>
            </a:pPr>
            <a:r>
              <a:rPr lang="en-US" baseline="0" dirty="0" smtClean="0"/>
              <a:t>As you can see, asking editors to hand-type XML is not viable. That</a:t>
            </a:r>
            <a:r>
              <a:rPr lang="mr-IN" baseline="0" dirty="0" smtClean="0"/>
              <a:t>’</a:t>
            </a:r>
            <a:r>
              <a:rPr lang="en-US" baseline="0" dirty="0" smtClean="0"/>
              <a:t>s where I come in! I have written a set of Python scripts that automate the XML encoding process for a variety of texts.</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t>
            </a:r>
            <a:r>
              <a:rPr lang="en-US" dirty="0" smtClean="0"/>
              <a:t>an</a:t>
            </a:r>
            <a:r>
              <a:rPr lang="en-US" baseline="0" dirty="0" smtClean="0"/>
              <a:t> LDLT critical </a:t>
            </a:r>
            <a:r>
              <a:rPr lang="en-US" baseline="0" dirty="0" smtClean="0"/>
              <a:t>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Dr. </a:t>
            </a:r>
            <a:r>
              <a:rPr lang="en-US" dirty="0" err="1" smtClean="0"/>
              <a:t>Huskey</a:t>
            </a:r>
            <a:r>
              <a:rPr lang="en-US" dirty="0" smtClean="0"/>
              <a:t> originally developed these input formats, but I have done a lot of work in refining them to deal with a wider variety of texts and critical annotations. I have also written guidelines and example</a:t>
            </a:r>
            <a:r>
              <a:rPr lang="en-US" baseline="0" dirty="0" smtClean="0"/>
              <a:t> inputs</a:t>
            </a:r>
            <a:r>
              <a:rPr lang="en-US" dirty="0" smtClean="0"/>
              <a:t> for all</a:t>
            </a:r>
            <a:r>
              <a:rPr lang="en-US" baseline="0" dirty="0" smtClean="0"/>
              <a:t> types of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a:t>
            </a:r>
            <a:r>
              <a:rPr lang="en-US" baseline="0" dirty="0" smtClean="0"/>
              <a:t>paragraphs with the appropriate XML tag, </a:t>
            </a:r>
            <a:r>
              <a:rPr lang="en-US" baseline="0" dirty="0" smtClean="0"/>
              <a:t>then wrapping sentences in </a:t>
            </a:r>
            <a:r>
              <a:rPr lang="en-US" baseline="0" dirty="0" smtClean="0"/>
              <a:t>XML tags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a:t>
            </a:r>
            <a:r>
              <a:rPr lang="en-US" baseline="0" dirty="0" smtClean="0"/>
              <a:t>internally as </a:t>
            </a:r>
            <a:r>
              <a:rPr lang="en-US" baseline="0" dirty="0" smtClean="0"/>
              <a:t>a big string and we use simple find and replace operations to insert the </a:t>
            </a:r>
            <a:r>
              <a:rPr lang="en-US" baseline="0" dirty="0" smtClean="0"/>
              <a:t>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a:t>
            </a:r>
            <a:r>
              <a:rPr lang="en-US" baseline="0" dirty="0" smtClean="0"/>
              <a:t>text is encoded, we process the CSV row-by-row, using simple find and replace operations on one sentence at a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4</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discuss my recent work on automatically generating a critical edition of books 9-12 of </a:t>
            </a:r>
            <a:r>
              <a:rPr lang="en-US" baseline="0" dirty="0" err="1" smtClean="0"/>
              <a:t>Murgia</a:t>
            </a:r>
            <a:r>
              <a:rPr lang="en-US" baseline="0" dirty="0" smtClean="0"/>
              <a:t> and </a:t>
            </a:r>
            <a:r>
              <a:rPr lang="en-US" baseline="0" dirty="0" err="1" smtClean="0"/>
              <a:t>Kaster’s</a:t>
            </a:r>
            <a:r>
              <a:rPr lang="en-US" baseline="0" dirty="0" smtClean="0"/>
              <a:t> critical edition of </a:t>
            </a:r>
            <a:r>
              <a:rPr lang="en-US" baseline="0" dirty="0" err="1" smtClean="0"/>
              <a:t>Servius</a:t>
            </a:r>
            <a:r>
              <a:rPr lang="en-US" baseline="0" dirty="0" smtClean="0"/>
              <a:t>. </a:t>
            </a:r>
          </a:p>
          <a:p>
            <a:endParaRPr lang="en-US" baseline="0" dirty="0" smtClean="0"/>
          </a:p>
          <a:p>
            <a:r>
              <a:rPr lang="en-US" baseline="0" dirty="0" smtClean="0"/>
              <a:t>I 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a:t>
            </a:r>
            <a:r>
              <a:rPr lang="en-US" baseline="0" dirty="0" smtClean="0"/>
              <a:t>history, and its really two parallel texts rather than just one text.</a:t>
            </a:r>
            <a:endParaRPr lang="en-US" baseline="0" dirty="0" smtClean="0"/>
          </a:p>
          <a:p>
            <a:pPr marL="628650" lvl="1" indent="-171450">
              <a:buFontTx/>
              <a:buChar char="-"/>
            </a:pPr>
            <a:r>
              <a:rPr lang="en-US" baseline="0" dirty="0" smtClean="0"/>
              <a:t>STEMMA</a:t>
            </a:r>
            <a:r>
              <a:rPr lang="en-US" baseline="0" dirty="0" smtClean="0"/>
              <a:t>: </a:t>
            </a:r>
            <a:endParaRPr lang="en-US" baseline="0" dirty="0" smtClean="0"/>
          </a:p>
          <a:p>
            <a:pPr marL="1085850" lvl="2" indent="-171450">
              <a:buFontTx/>
              <a:buChar char="-"/>
            </a:pPr>
            <a:r>
              <a:rPr lang="en-US" baseline="0" dirty="0" smtClean="0"/>
              <a:t>What </a:t>
            </a:r>
            <a:r>
              <a:rPr lang="en-US" baseline="0" dirty="0" smtClean="0"/>
              <a:t>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a:t>
            </a:r>
            <a:r>
              <a:rPr lang="en-US" baseline="0" dirty="0" smtClean="0"/>
              <a:t>complicated</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a:t>
            </a:r>
            <a:r>
              <a:rPr lang="en-US" baseline="0" dirty="0" smtClean="0"/>
              <a:t>verse </a:t>
            </a:r>
            <a:r>
              <a:rPr lang="en-US" baseline="0" dirty="0" smtClean="0"/>
              <a:t>from one edition. Because of the strange transmission history, there are a nontrivial number of typographical 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Conventions </a:t>
            </a:r>
            <a:r>
              <a:rPr lang="en-US" baseline="0" dirty="0" smtClean="0"/>
              <a:t>are different in each edition. Even for an experienced textual critic, it is necessary to read the preface for a specific edition of </a:t>
            </a:r>
            <a:r>
              <a:rPr lang="en-US" baseline="0" dirty="0" err="1" smtClean="0"/>
              <a:t>Servius</a:t>
            </a:r>
            <a:r>
              <a:rPr lang="en-US" baseline="0" dirty="0" smtClean="0"/>
              <a:t> in order to make sense of the text. </a:t>
            </a:r>
            <a:r>
              <a:rPr lang="en-US" baseline="0" dirty="0" smtClean="0"/>
              <a:t>And I know we ALL read the preface ALL the time,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you’ll notice that I had to </a:t>
            </a:r>
            <a:r>
              <a:rPr lang="en-US" baseline="0" dirty="0" err="1" smtClean="0"/>
              <a:t>frankenstein</a:t>
            </a:r>
            <a:r>
              <a:rPr lang="en-US" baseline="0" dirty="0" smtClean="0"/>
              <a:t> together this verse because in the print edition, it’s split across two pages. We’ve talked a bit in this session about the limitations of print editions, and this is certainly some sort of illustration of something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 Important to treat text as data in this case.</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7</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8</a:t>
            </a:fld>
            <a:endParaRPr lang="en-US"/>
          </a:p>
        </p:txBody>
      </p:sp>
    </p:spTree>
    <p:extLst>
      <p:ext uri="{BB962C8B-B14F-4D97-AF65-F5344CB8AC3E}">
        <p14:creationId xmlns:p14="http://schemas.microsoft.com/office/powerpoint/2010/main" val="9570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9</a:t>
            </a:fld>
            <a:endParaRPr lang="en-US"/>
          </a:p>
        </p:txBody>
      </p:sp>
    </p:spTree>
    <p:extLst>
      <p:ext uri="{BB962C8B-B14F-4D97-AF65-F5344CB8AC3E}">
        <p14:creationId xmlns:p14="http://schemas.microsoft.com/office/powerpoint/2010/main" val="180756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1/5/19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1/5/19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Automatically Encoding critical editions of Latin Texts</a:t>
            </a:r>
            <a:endParaRPr lang="en-US" dirty="0"/>
          </a:p>
        </p:txBody>
      </p:sp>
      <p:sp>
        <p:nvSpPr>
          <p:cNvPr id="3" name="Subtitle 2"/>
          <p:cNvSpPr>
            <a:spLocks noGrp="1"/>
          </p:cNvSpPr>
          <p:nvPr>
            <p:ph type="subTitle" idx="1"/>
          </p:nvPr>
        </p:nvSpPr>
        <p:spPr/>
        <p:txBody>
          <a:bodyPr>
            <a:normAutofit/>
          </a:bodyPr>
          <a:lstStyle/>
          <a:p>
            <a:r>
              <a:rPr lang="en-US" dirty="0" smtClean="0">
                <a:solidFill>
                  <a:schemeClr val="bg1"/>
                </a:solidFill>
              </a:rPr>
              <a:t>Virginia K. Felkner</a:t>
            </a:r>
          </a:p>
          <a:p>
            <a:r>
              <a:rPr lang="en-US" dirty="0" smtClean="0">
                <a:solidFill>
                  <a:schemeClr val="bg1"/>
                </a:solidFill>
              </a:rPr>
              <a:t>University of Oklahoma</a:t>
            </a:r>
            <a:endParaRPr lang="en-US" dirty="0">
              <a:solidFill>
                <a:schemeClr val="bg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t>
            </a:r>
            <a:r>
              <a:rPr lang="en-US" dirty="0" err="1" smtClean="0"/>
              <a:t>Servius</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S</a:t>
            </a:r>
            <a:r>
              <a:rPr lang="en-US" dirty="0" smtClean="0"/>
              <a:t>equential</a:t>
            </a:r>
            <a:r>
              <a:rPr lang="en-US" dirty="0"/>
              <a:t>, string-processing based way I was dealing with the other texts </a:t>
            </a:r>
            <a:r>
              <a:rPr lang="en-US" dirty="0" smtClean="0"/>
              <a:t>was not sophisticated enough to process the structure of this text</a:t>
            </a:r>
          </a:p>
          <a:p>
            <a:r>
              <a:rPr lang="en-US" dirty="0" smtClean="0"/>
              <a:t>Needed a data structure to associate a text string with a type</a:t>
            </a:r>
          </a:p>
          <a:p>
            <a:r>
              <a:rPr lang="en-US" dirty="0" smtClean="0"/>
              <a:t>I chose to represent small pieces of text using the </a:t>
            </a:r>
            <a:r>
              <a:rPr lang="en-US" dirty="0" err="1" smtClean="0"/>
              <a:t>ServThing</a:t>
            </a:r>
            <a:r>
              <a:rPr lang="en-US" dirty="0" smtClean="0"/>
              <a:t>() class which I designed. </a:t>
            </a:r>
          </a:p>
          <a:p>
            <a:pPr>
              <a:buClr>
                <a:schemeClr val="bg1"/>
              </a:buClr>
            </a:pPr>
            <a:r>
              <a:rPr lang="en-US" dirty="0">
                <a:solidFill>
                  <a:schemeClr val="tx1"/>
                </a:solidFill>
              </a:rPr>
              <a:t>In representing </a:t>
            </a:r>
            <a:r>
              <a:rPr lang="en-US" dirty="0" err="1">
                <a:solidFill>
                  <a:schemeClr val="tx1"/>
                </a:solidFill>
              </a:rPr>
              <a:t>Servius</a:t>
            </a:r>
            <a:r>
              <a:rPr lang="en-US" dirty="0">
                <a:solidFill>
                  <a:schemeClr val="tx1"/>
                </a:solidFill>
              </a:rPr>
              <a:t>, I chose to use a class rather than an </a:t>
            </a:r>
            <a:r>
              <a:rPr lang="en-US" dirty="0" err="1">
                <a:solidFill>
                  <a:schemeClr val="tx1"/>
                </a:solidFill>
              </a:rPr>
              <a:t>iterable</a:t>
            </a:r>
            <a:r>
              <a:rPr lang="en-US" dirty="0">
                <a:solidFill>
                  <a:schemeClr val="tx1"/>
                </a:solidFill>
              </a:rPr>
              <a:t> (e.g. </a:t>
            </a:r>
            <a:r>
              <a:rPr lang="en-US" dirty="0" err="1">
                <a:solidFill>
                  <a:schemeClr val="tx1"/>
                </a:solidFill>
              </a:rPr>
              <a:t>dict</a:t>
            </a:r>
            <a:r>
              <a:rPr lang="en-US" dirty="0">
                <a:solidFill>
                  <a:schemeClr val="tx1"/>
                </a:solidFill>
              </a:rPr>
              <a:t> or list) primarily for ease of use.</a:t>
            </a:r>
          </a:p>
          <a:p>
            <a:pPr lvl="1">
              <a:buClr>
                <a:schemeClr val="bg1"/>
              </a:buClr>
            </a:pPr>
            <a:r>
              <a:rPr lang="en-US" dirty="0">
                <a:solidFill>
                  <a:schemeClr val="tx1"/>
                </a:solidFill>
              </a:rPr>
              <a:t>Classes provide an intuitive, user-friendly way to interact with text</a:t>
            </a:r>
          </a:p>
          <a:p>
            <a:pPr lvl="1">
              <a:buClr>
                <a:schemeClr val="bg1"/>
              </a:buClr>
            </a:pPr>
            <a:r>
              <a:rPr lang="en-US" dirty="0">
                <a:solidFill>
                  <a:schemeClr val="tx1"/>
                </a:solidFill>
              </a:rPr>
              <a:t>This is because we can leave type-checking, XML syntax validation, and other tedious, error-prone tasks to the class</a:t>
            </a:r>
          </a:p>
          <a:p>
            <a:endParaRPr lang="en-US" dirty="0" smtClean="0"/>
          </a:p>
        </p:txBody>
      </p:sp>
    </p:spTree>
    <p:extLst>
      <p:ext uri="{BB962C8B-B14F-4D97-AF65-F5344CB8AC3E}">
        <p14:creationId xmlns:p14="http://schemas.microsoft.com/office/powerpoint/2010/main" val="18664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8"/>
            <a:ext cx="5930308" cy="4012192"/>
          </a:xfrm>
          <a:prstGeom prst="rect">
            <a:avLst/>
          </a:prstGeom>
          <a:solidFill>
            <a:srgbClr val="92D05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92D05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92D05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Critical Apparatus Processing</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Generation of &lt;app&gt; tags and spreadsheet processing is substantially similar between </a:t>
            </a:r>
            <a:r>
              <a:rPr lang="en-US" dirty="0" err="1" smtClean="0"/>
              <a:t>Servius</a:t>
            </a:r>
            <a:r>
              <a:rPr lang="en-US" dirty="0" smtClean="0"/>
              <a:t> and other texts</a:t>
            </a:r>
          </a:p>
          <a:p>
            <a:r>
              <a:rPr lang="en-US" dirty="0" smtClean="0"/>
              <a:t>The main difference is </a:t>
            </a:r>
            <a:r>
              <a:rPr lang="en-US" b="1" dirty="0" smtClean="0"/>
              <a:t>insertion </a:t>
            </a:r>
            <a:r>
              <a:rPr lang="en-US" dirty="0" smtClean="0"/>
              <a:t>of generated &lt;app&gt; tags into the main text</a:t>
            </a:r>
          </a:p>
          <a:p>
            <a:pPr lvl="1"/>
            <a:r>
              <a:rPr lang="en-US" dirty="0" smtClean="0"/>
              <a:t>For other texts, the numbering specified for the spreadsheet corresponds to the smallest meaningful subdivision of text</a:t>
            </a:r>
          </a:p>
          <a:p>
            <a:pPr lvl="1"/>
            <a:r>
              <a:rPr lang="en-US" dirty="0" smtClean="0"/>
              <a:t>For </a:t>
            </a:r>
            <a:r>
              <a:rPr lang="en-US" dirty="0" err="1" smtClean="0"/>
              <a:t>Servius</a:t>
            </a:r>
            <a:r>
              <a:rPr lang="en-US" dirty="0" smtClean="0"/>
              <a:t>, we have two subdivisions smaller than the smallest numbered subdivision, so we are left with the problem of finding where to put the &lt;app&gt; tag</a:t>
            </a:r>
          </a:p>
          <a:p>
            <a:r>
              <a:rPr lang="en-US" dirty="0" smtClean="0"/>
              <a:t>Currently, we search for each lemma from the beginning of the matching number &lt;div&gt;</a:t>
            </a:r>
          </a:p>
          <a:p>
            <a:pPr lvl="1"/>
            <a:r>
              <a:rPr lang="en-US" dirty="0" smtClean="0"/>
              <a:t>The time complexity of this operation is linear in the length of the &lt;div&gt;, and takes on average n/2 time</a:t>
            </a:r>
          </a:p>
          <a:p>
            <a:pPr lvl="1"/>
            <a:r>
              <a:rPr lang="en-US" dirty="0" smtClean="0"/>
              <a:t>working on a runtime optimization that will reduce time to find the lemma to almost constant</a:t>
            </a:r>
            <a:endParaRPr lang="en-US" dirty="0"/>
          </a:p>
        </p:txBody>
      </p:sp>
    </p:spTree>
    <p:extLst>
      <p:ext uri="{BB962C8B-B14F-4D97-AF65-F5344CB8AC3E}">
        <p14:creationId xmlns:p14="http://schemas.microsoft.com/office/powerpoint/2010/main" val="13294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r>
              <a:rPr lang="en-US" dirty="0" smtClean="0"/>
              <a:t>: Future Goals</a:t>
            </a:r>
            <a:endParaRPr lang="en-US" dirty="0"/>
          </a:p>
        </p:txBody>
      </p:sp>
      <p:sp>
        <p:nvSpPr>
          <p:cNvPr id="5" name="Content Placeholder 4"/>
          <p:cNvSpPr>
            <a:spLocks noGrp="1"/>
          </p:cNvSpPr>
          <p:nvPr>
            <p:ph idx="1"/>
          </p:nvPr>
        </p:nvSpPr>
        <p:spPr/>
        <p:txBody>
          <a:bodyPr/>
          <a:lstStyle/>
          <a:p>
            <a:pPr>
              <a:buClr>
                <a:schemeClr val="bg1"/>
              </a:buClr>
            </a:pPr>
            <a:r>
              <a:rPr lang="en-US" dirty="0" smtClean="0">
                <a:solidFill>
                  <a:schemeClr val="tx1"/>
                </a:solidFill>
              </a:rPr>
              <a:t>Working on semantically encoding references and text reuse within </a:t>
            </a:r>
            <a:r>
              <a:rPr lang="en-US" dirty="0" err="1" smtClean="0">
                <a:solidFill>
                  <a:schemeClr val="tx1"/>
                </a:solidFill>
              </a:rPr>
              <a:t>Servius</a:t>
            </a:r>
            <a:endParaRPr lang="en-US" dirty="0" smtClean="0">
              <a:solidFill>
                <a:schemeClr val="tx1"/>
              </a:solidFill>
            </a:endParaRPr>
          </a:p>
          <a:p>
            <a:pPr lvl="1">
              <a:buClr>
                <a:schemeClr val="bg1"/>
              </a:buClr>
            </a:pPr>
            <a:r>
              <a:rPr lang="en-US" dirty="0" smtClean="0">
                <a:solidFill>
                  <a:schemeClr val="tx1"/>
                </a:solidFill>
              </a:rPr>
              <a:t>Plan to automatically insert CTS URNs to lines in Vergil </a:t>
            </a:r>
          </a:p>
          <a:p>
            <a:pPr>
              <a:buClr>
                <a:schemeClr val="bg1"/>
              </a:buClr>
            </a:pPr>
            <a:r>
              <a:rPr lang="en-US" dirty="0" smtClean="0">
                <a:solidFill>
                  <a:schemeClr val="tx1"/>
                </a:solidFill>
              </a:rPr>
              <a:t>Apply </a:t>
            </a:r>
            <a:r>
              <a:rPr lang="en-US" dirty="0">
                <a:solidFill>
                  <a:schemeClr val="tx1"/>
                </a:solidFill>
              </a:rPr>
              <a:t>the concept object-oriented text representation to other texts</a:t>
            </a:r>
          </a:p>
          <a:p>
            <a:pPr lvl="1">
              <a:buClr>
                <a:schemeClr val="bg1"/>
              </a:buClr>
            </a:pPr>
            <a:r>
              <a:rPr lang="en-US" dirty="0">
                <a:solidFill>
                  <a:schemeClr val="tx1"/>
                </a:solidFill>
              </a:rPr>
              <a:t>Starting with prose</a:t>
            </a:r>
          </a:p>
          <a:p>
            <a:pPr lvl="1">
              <a:buClr>
                <a:schemeClr val="bg1"/>
              </a:buClr>
            </a:pPr>
            <a:r>
              <a:rPr lang="en-US" dirty="0">
                <a:solidFill>
                  <a:schemeClr val="tx1"/>
                </a:solidFill>
              </a:rPr>
              <a:t>Develop plain text to object representation and TEI-XML to object representation </a:t>
            </a:r>
            <a:r>
              <a:rPr lang="en-US" dirty="0" smtClean="0">
                <a:solidFill>
                  <a:schemeClr val="tx1"/>
                </a:solidFill>
              </a:rPr>
              <a:t>scripts</a:t>
            </a:r>
            <a:endParaRPr lang="en-US" dirty="0">
              <a:solidFill>
                <a:schemeClr val="tx1"/>
              </a:solidFill>
            </a:endParaRPr>
          </a:p>
        </p:txBody>
      </p:sp>
    </p:spTree>
    <p:extLst>
      <p:ext uri="{BB962C8B-B14F-4D97-AF65-F5344CB8AC3E}">
        <p14:creationId xmlns:p14="http://schemas.microsoft.com/office/powerpoint/2010/main" val="17791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Script generates predictably structured data</a:t>
            </a:r>
            <a:endParaRPr lang="en-US" dirty="0">
              <a:solidFill>
                <a:schemeClr val="tx1"/>
              </a:solidFill>
            </a:endParaRPr>
          </a:p>
          <a:p>
            <a:pPr lvl="1">
              <a:buClr>
                <a:schemeClr val="bg1"/>
              </a:buClr>
            </a:pPr>
            <a:r>
              <a:rPr lang="en-US" dirty="0" smtClean="0">
                <a:solidFill>
                  <a:schemeClr val="tx1"/>
                </a:solidFill>
              </a:rPr>
              <a:t>Makes 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t>Automation Round 2: This Time It’s Personal</a:t>
            </a:r>
            <a:endParaRPr lang="en-US" sz="2800" dirty="0"/>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a programmer using a class doesn’t need to know its internal structure or how its methods work</a:t>
            </a:r>
            <a:endParaRPr lang="en-US" dirty="0"/>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1719</TotalTime>
  <Words>2092</Words>
  <Application>Microsoft Macintosh PowerPoint</Application>
  <PresentationFormat>Widescreen</PresentationFormat>
  <Paragraphs>168</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Gill Sans MT</vt:lpstr>
      <vt:lpstr>Mangal</vt:lpstr>
      <vt:lpstr>Wingdings</vt:lpstr>
      <vt:lpstr>Arial</vt:lpstr>
      <vt:lpstr>Parcel</vt:lpstr>
      <vt:lpstr>Automatically Encoding critical editions of Latin Texts</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Object Oriented Servius?</vt:lpstr>
      <vt:lpstr>PowerPoint Presentation</vt:lpstr>
      <vt:lpstr>PowerPoint Presentation</vt:lpstr>
      <vt:lpstr>Critical Apparatus Processing</vt:lpstr>
      <vt:lpstr>Demo Time!!!!</vt:lpstr>
      <vt:lpstr>Servius: Future Goals</vt:lpstr>
      <vt:lpstr>Applications of Object-oriented text representation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Katy Felkner</cp:lastModifiedBy>
  <cp:revision>35</cp:revision>
  <dcterms:created xsi:type="dcterms:W3CDTF">2018-11-26T07:23:18Z</dcterms:created>
  <dcterms:modified xsi:type="dcterms:W3CDTF">2019-01-05T23:15:45Z</dcterms:modified>
</cp:coreProperties>
</file>